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341" r:id="rId2"/>
    <p:sldId id="311" r:id="rId3"/>
    <p:sldId id="357" r:id="rId4"/>
    <p:sldId id="407" r:id="rId5"/>
    <p:sldId id="361" r:id="rId6"/>
    <p:sldId id="363" r:id="rId7"/>
    <p:sldId id="408" r:id="rId8"/>
    <p:sldId id="315" r:id="rId9"/>
    <p:sldId id="314" r:id="rId10"/>
    <p:sldId id="316" r:id="rId11"/>
    <p:sldId id="409" r:id="rId12"/>
    <p:sldId id="410" r:id="rId13"/>
    <p:sldId id="411" r:id="rId14"/>
    <p:sldId id="412" r:id="rId15"/>
    <p:sldId id="414" r:id="rId16"/>
    <p:sldId id="418" r:id="rId17"/>
    <p:sldId id="413" r:id="rId18"/>
    <p:sldId id="417" r:id="rId19"/>
    <p:sldId id="415" r:id="rId20"/>
    <p:sldId id="41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1232"/>
    <a:srgbClr val="00091A"/>
    <a:srgbClr val="333399"/>
    <a:srgbClr val="A1A1A1"/>
    <a:srgbClr val="A6A6A6"/>
    <a:srgbClr val="002060"/>
    <a:srgbClr val="008000"/>
    <a:srgbClr val="89A5EA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7173" autoAdjust="0"/>
  </p:normalViewPr>
  <p:slideViewPr>
    <p:cSldViewPr snapToGrid="0">
      <p:cViewPr>
        <p:scale>
          <a:sx n="80" d="100"/>
          <a:sy n="80" d="100"/>
        </p:scale>
        <p:origin x="-105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B346-B00F-448A-A00F-B269F77D1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B76417-440D-458A-BDB4-2E6815E2A441}">
      <dgm:prSet/>
      <dgm:spPr/>
      <dgm:t>
        <a:bodyPr/>
        <a:lstStyle/>
        <a:p>
          <a:pPr rtl="0"/>
          <a:r>
            <a:rPr lang="es-ES" b="0" i="0" baseline="0" dirty="0" smtClean="0"/>
            <a:t>Somos de Juarros “Únete”</a:t>
          </a:r>
        </a:p>
        <a:p>
          <a:pPr rtl="0"/>
          <a:endParaRPr lang="es-ES" b="0" i="0" baseline="0" dirty="0"/>
        </a:p>
      </dgm:t>
    </dgm:pt>
    <dgm:pt modelId="{897204D8-1745-497E-96B4-5914A916EC45}" type="parTrans" cxnId="{A3A0EB52-B075-481C-8A73-7A623E46809C}">
      <dgm:prSet/>
      <dgm:spPr/>
      <dgm:t>
        <a:bodyPr/>
        <a:lstStyle/>
        <a:p>
          <a:endParaRPr lang="es-ES"/>
        </a:p>
      </dgm:t>
    </dgm:pt>
    <dgm:pt modelId="{4C8708FB-F69B-4EF3-8825-4AF24A5F4352}" type="sibTrans" cxnId="{A3A0EB52-B075-481C-8A73-7A623E46809C}">
      <dgm:prSet/>
      <dgm:spPr/>
      <dgm:t>
        <a:bodyPr/>
        <a:lstStyle/>
        <a:p>
          <a:endParaRPr lang="es-ES"/>
        </a:p>
      </dgm:t>
    </dgm:pt>
    <dgm:pt modelId="{CA7D82B3-085E-421E-805A-3982C66A02B5}" type="pres">
      <dgm:prSet presAssocID="{6693B346-B00F-448A-A00F-B269F77D1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FD67FF-0767-4425-868E-C621ED720617}" type="pres">
      <dgm:prSet presAssocID="{64B76417-440D-458A-BDB4-2E6815E2A4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A0EB52-B075-481C-8A73-7A623E46809C}" srcId="{6693B346-B00F-448A-A00F-B269F77D1E49}" destId="{64B76417-440D-458A-BDB4-2E6815E2A441}" srcOrd="0" destOrd="0" parTransId="{897204D8-1745-497E-96B4-5914A916EC45}" sibTransId="{4C8708FB-F69B-4EF3-8825-4AF24A5F4352}"/>
    <dgm:cxn modelId="{5D7DFE85-8A84-46CE-8A98-68368E3C4621}" type="presOf" srcId="{64B76417-440D-458A-BDB4-2E6815E2A441}" destId="{C3FD67FF-0767-4425-868E-C621ED720617}" srcOrd="0" destOrd="0" presId="urn:microsoft.com/office/officeart/2005/8/layout/vList2"/>
    <dgm:cxn modelId="{35164B58-29F2-48C8-8A23-5BB0D4AC39EF}" type="presOf" srcId="{6693B346-B00F-448A-A00F-B269F77D1E49}" destId="{CA7D82B3-085E-421E-805A-3982C66A02B5}" srcOrd="0" destOrd="0" presId="urn:microsoft.com/office/officeart/2005/8/layout/vList2"/>
    <dgm:cxn modelId="{24873F95-62CF-4226-8FC5-419CFC65C7A3}" type="presParOf" srcId="{CA7D82B3-085E-421E-805A-3982C66A02B5}" destId="{C3FD67FF-0767-4425-868E-C621ED7206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D67FF-0767-4425-868E-C621ED720617}">
      <dsp:nvSpPr>
        <dsp:cNvPr id="0" name=""/>
        <dsp:cNvSpPr/>
      </dsp:nvSpPr>
      <dsp:spPr>
        <a:xfrm>
          <a:off x="0" y="4131"/>
          <a:ext cx="7121615" cy="995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baseline="0" dirty="0" smtClean="0"/>
            <a:t>Somos de Juarros “Únete”</a:t>
          </a:r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b="0" i="0" kern="1200" baseline="0" dirty="0"/>
        </a:p>
      </dsp:txBody>
      <dsp:txXfrm>
        <a:off x="48605" y="52736"/>
        <a:ext cx="7024405" cy="89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8562-7B06-4F8C-9D97-BD8B7E278E82}" type="datetimeFigureOut">
              <a:rPr lang="en-GB" smtClean="0"/>
              <a:pPr/>
              <a:t>30/03/2014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E6F92-BDC1-41A8-A3B2-2175E45CABD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4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vein of embracing</a:t>
            </a:r>
            <a:r>
              <a:rPr lang="en-US" baseline="0" dirty="0" smtClean="0"/>
              <a:t> the future and all that we have been talking about today,  Millward Brown is launching a new lighter, faster,  ‘laser-focused’ approach to Tracking designed to operate within a larger Brand Performance Program framework.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goal is to ensure that tracking data delivers those metrics that matter most to the business in a timely and efficient manner - getting information into our clients hands when and where they need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end to end system (from collection to delivery) of streamlined metrics with direct feeds to dashboards.  </a:t>
            </a:r>
            <a:br>
              <a:rPr lang="en-US" baseline="0" dirty="0" smtClean="0"/>
            </a:br>
            <a:r>
              <a:rPr lang="en-US" baseline="0" dirty="0" smtClean="0"/>
              <a:t>These dashboards are intuitively designed to deliver information in a simple easy to understand format and will include an alert system that will notify the recipient of any anomalous movements in trends.</a:t>
            </a:r>
          </a:p>
          <a:p>
            <a:endParaRPr lang="en-US" baseline="0" dirty="0" smtClean="0">
              <a:solidFill>
                <a:srgbClr val="C00000"/>
              </a:solidFill>
            </a:endParaRPr>
          </a:p>
          <a:p>
            <a:r>
              <a:rPr lang="en-US" i="1" baseline="0" dirty="0" smtClean="0">
                <a:solidFill>
                  <a:srgbClr val="C00000"/>
                </a:solidFill>
              </a:rPr>
              <a:t>NOTE : </a:t>
            </a:r>
            <a:r>
              <a:rPr lang="en-US" i="1" baseline="0" dirty="0" smtClean="0"/>
              <a:t>To keep costs down and to meet the end-to-end system, speed, dashboard, etc. This is a standardized approach - not a customized study so there are trade-offs.</a:t>
            </a:r>
          </a:p>
          <a:p>
            <a:endParaRPr lang="en-US" i="1" baseline="0" dirty="0" smtClean="0"/>
          </a:p>
          <a:p>
            <a:pPr lvl="1">
              <a:spcAft>
                <a:spcPts val="1200"/>
              </a:spcAft>
            </a:pPr>
            <a:r>
              <a:rPr lang="en-GB" b="1" dirty="0" smtClean="0">
                <a:solidFill>
                  <a:srgbClr val="000000"/>
                </a:solidFill>
              </a:rPr>
              <a:t>Simple, systematic </a:t>
            </a:r>
            <a:r>
              <a:rPr lang="en-GB" dirty="0" smtClean="0">
                <a:solidFill>
                  <a:srgbClr val="000000"/>
                </a:solidFill>
              </a:rPr>
              <a:t>way to gather and </a:t>
            </a:r>
            <a:r>
              <a:rPr lang="en-GB" b="1" dirty="0" smtClean="0">
                <a:solidFill>
                  <a:srgbClr val="000000"/>
                </a:solidFill>
              </a:rPr>
              <a:t>quickly</a:t>
            </a:r>
            <a:r>
              <a:rPr lang="en-GB" dirty="0" smtClean="0">
                <a:solidFill>
                  <a:srgbClr val="000000"/>
                </a:solidFill>
              </a:rPr>
              <a:t> report key brand performance metrics over time.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</a:rPr>
              <a:t> An end to end system of </a:t>
            </a:r>
            <a:r>
              <a:rPr lang="en-GB" b="1" dirty="0" smtClean="0">
                <a:solidFill>
                  <a:srgbClr val="000000"/>
                </a:solidFill>
              </a:rPr>
              <a:t>streamlined metrics</a:t>
            </a:r>
            <a:r>
              <a:rPr lang="en-GB" dirty="0" smtClean="0">
                <a:solidFill>
                  <a:srgbClr val="000000"/>
                </a:solidFill>
              </a:rPr>
              <a:t> – to include only those metrics that are core to building strong sustainable brands 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b="1" dirty="0" smtClean="0">
                <a:solidFill>
                  <a:srgbClr val="000000"/>
                </a:solidFill>
              </a:rPr>
              <a:t>Platform agnostic </a:t>
            </a:r>
            <a:r>
              <a:rPr lang="en-GB" dirty="0" smtClean="0">
                <a:solidFill>
                  <a:srgbClr val="000000"/>
                </a:solidFill>
              </a:rPr>
              <a:t>data collection with direct feeds to dashboards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en-GB" dirty="0" err="1" smtClean="0">
                <a:solidFill>
                  <a:srgbClr val="000000"/>
                </a:solidFill>
              </a:rPr>
              <a:t>eeps</a:t>
            </a:r>
            <a:r>
              <a:rPr lang="en-GB" dirty="0" smtClean="0">
                <a:solidFill>
                  <a:srgbClr val="000000"/>
                </a:solidFill>
              </a:rPr>
              <a:t> clients </a:t>
            </a:r>
            <a:r>
              <a:rPr lang="en-GB" b="1" dirty="0" smtClean="0">
                <a:solidFill>
                  <a:srgbClr val="000000"/>
                </a:solidFill>
              </a:rPr>
              <a:t>up to date </a:t>
            </a:r>
            <a:r>
              <a:rPr lang="en-GB" dirty="0" smtClean="0">
                <a:solidFill>
                  <a:srgbClr val="000000"/>
                </a:solidFill>
              </a:rPr>
              <a:t>on the impact of current market factors on their brands and the competition. 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000000"/>
                </a:solidFill>
              </a:rPr>
              <a:t>It has been designed to </a:t>
            </a:r>
            <a:r>
              <a:rPr lang="en-GB" b="1" dirty="0" smtClean="0">
                <a:solidFill>
                  <a:srgbClr val="000000"/>
                </a:solidFill>
              </a:rPr>
              <a:t>issue alerts </a:t>
            </a:r>
            <a:r>
              <a:rPr lang="en-GB" dirty="0" smtClean="0">
                <a:solidFill>
                  <a:srgbClr val="000000"/>
                </a:solidFill>
              </a:rPr>
              <a:t>around those important metrics that have moved in an anomalous way (significant break in trend) – this will be available in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E4BF-74E7-482F-B64B-F03AB516AB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75173" y="6515099"/>
            <a:ext cx="6263777" cy="238125"/>
          </a:xfrm>
          <a:noFill/>
        </p:spPr>
        <p:txBody>
          <a:bodyPr>
            <a:noAutofit/>
          </a:bodyPr>
          <a:lstStyle>
            <a:lvl1pPr marL="0" indent="0">
              <a:buClr>
                <a:srgbClr val="002060"/>
              </a:buClr>
              <a:buFontTx/>
              <a:buNone/>
              <a:defRPr sz="9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rgbClr val="006666"/>
              </a:buClr>
              <a:defRPr>
                <a:solidFill>
                  <a:srgbClr val="006666"/>
                </a:solidFill>
              </a:defRPr>
            </a:lvl2pPr>
            <a:lvl3pPr marL="72390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43365" y="1162050"/>
            <a:ext cx="8445500" cy="666750"/>
          </a:xfrm>
          <a:noFill/>
        </p:spPr>
        <p:txBody>
          <a:bodyPr>
            <a:noAutofit/>
          </a:bodyPr>
          <a:lstStyle>
            <a:lvl1pPr>
              <a:buClr>
                <a:srgbClr val="002060"/>
              </a:buCl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Clr>
                <a:srgbClr val="006666"/>
              </a:buClr>
              <a:defRPr>
                <a:solidFill>
                  <a:srgbClr val="006666"/>
                </a:solidFill>
              </a:defRPr>
            </a:lvl2pPr>
            <a:lvl3pPr marL="72390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43365" y="91441"/>
            <a:ext cx="7121615" cy="100393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701" y="6629291"/>
            <a:ext cx="468000" cy="23176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 algn="ctr">
              <a:defRPr lang="en-US" sz="900" b="0" i="0" cap="none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</a:lstStyle>
          <a:p>
            <a:pPr defTabSz="457200"/>
            <a:fld id="{19AB4E72-7858-48F1-A40D-12FF09E4BFB8}" type="slidenum">
              <a:rPr lang="en-GB" smtClean="0">
                <a:ln w="13500">
                  <a:solidFill>
                    <a:srgbClr val="B2BB1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rPr>
              <a:pPr defTabSz="457200"/>
              <a:t>‹Nº›</a:t>
            </a:fld>
            <a:endParaRPr lang="en-GB" dirty="0">
              <a:ln w="13500">
                <a:solidFill>
                  <a:srgbClr val="B2BB1E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43365" y="91441"/>
            <a:ext cx="7121615" cy="100393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701" y="6629291"/>
            <a:ext cx="468000" cy="23176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 algn="ctr">
              <a:defRPr lang="en-US" sz="700" b="0" i="0" cap="none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</a:lstStyle>
          <a:p>
            <a:pPr defTabSz="457200"/>
            <a:fld id="{19AB4E72-7858-48F1-A40D-12FF09E4BFB8}" type="slidenum">
              <a:rPr lang="en-GB" smtClean="0">
                <a:ln w="13500">
                  <a:solidFill>
                    <a:srgbClr val="B2BB1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rPr>
              <a:pPr defTabSz="457200"/>
              <a:t>‹Nº›</a:t>
            </a:fld>
            <a:endParaRPr lang="en-GB" dirty="0">
              <a:ln w="13500">
                <a:solidFill>
                  <a:srgbClr val="B2BB1E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8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 flipV="1">
            <a:off x="1132231" y="-1142999"/>
            <a:ext cx="6858000" cy="9143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7000">
                <a:srgbClr val="001232"/>
              </a:gs>
            </a:gsLst>
            <a:lin ang="6000000" scaled="0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srgbClr val="537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 flipV="1">
            <a:off x="1144447" y="-1143001"/>
            <a:ext cx="6858000" cy="9143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7000">
                <a:srgbClr val="001232"/>
              </a:gs>
            </a:gsLst>
            <a:lin ang="6000000" scaled="0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srgbClr val="5371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3078590"/>
            <a:ext cx="4803525" cy="1931560"/>
          </a:xfrm>
        </p:spPr>
        <p:txBody>
          <a:bodyPr wrap="square" anchor="b">
            <a:noAutofit/>
          </a:bodyPr>
          <a:lstStyle>
            <a:lvl1pPr>
              <a:defRPr lang="en-US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3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681" y="-9480"/>
            <a:ext cx="9165251" cy="6874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 flipV="1">
            <a:off x="1101319" y="-1143001"/>
            <a:ext cx="6858000" cy="9143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7000">
                <a:srgbClr val="001232"/>
              </a:gs>
            </a:gsLst>
            <a:lin ang="6000000" scaled="0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srgbClr val="5371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3078590"/>
            <a:ext cx="4803525" cy="1931560"/>
          </a:xfrm>
        </p:spPr>
        <p:txBody>
          <a:bodyPr wrap="square" anchor="b">
            <a:noAutofit/>
          </a:bodyPr>
          <a:lstStyle>
            <a:lvl1pPr>
              <a:defRPr lang="en-US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64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" y="10935"/>
            <a:ext cx="9129420" cy="684706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 flipV="1">
            <a:off x="1140328" y="-1149318"/>
            <a:ext cx="6858000" cy="9143999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3078590"/>
            <a:ext cx="4803525" cy="1931560"/>
          </a:xfrm>
        </p:spPr>
        <p:txBody>
          <a:bodyPr wrap="square" anchor="b">
            <a:noAutofit/>
          </a:bodyPr>
          <a:lstStyle>
            <a:lvl1pPr>
              <a:defRPr lang="en-US" sz="4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6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95"/>
            <a:ext cx="9144000" cy="6864195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 rot="16200000" flipV="1">
            <a:off x="1143001" y="-1125746"/>
            <a:ext cx="6858000" cy="9143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7000">
                <a:srgbClr val="001232"/>
              </a:gs>
            </a:gsLst>
            <a:lin ang="6600000" scaled="0"/>
            <a:tileRect/>
          </a:gra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srgbClr val="5371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287" y="1957119"/>
            <a:ext cx="5460751" cy="2403074"/>
          </a:xfrm>
        </p:spPr>
        <p:txBody>
          <a:bodyPr wrap="square" lIns="0" tIns="0" rIns="0" bIns="0" anchor="b">
            <a:noAutofit/>
          </a:bodyPr>
          <a:lstStyle>
            <a:lvl1pPr algn="l">
              <a:defRPr sz="4800" b="1" i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akeaway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33334" y="6704923"/>
            <a:ext cx="452438" cy="153077"/>
          </a:xfrm>
          <a:prstGeom prst="rect">
            <a:avLst/>
          </a:prstGeom>
        </p:spPr>
        <p:txBody>
          <a:bodyPr/>
          <a:lstStyle/>
          <a:p>
            <a:fld id="{B515E07B-3F27-4C9C-85BA-381C0BB9104A}" type="datetime1">
              <a:rPr lang="en-US" smtClean="0"/>
              <a:pPr/>
              <a:t>3/30/2014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59591" y="6460331"/>
            <a:ext cx="5534821" cy="396888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68288" y="1168576"/>
            <a:ext cx="8513762" cy="3977640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22860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1500" indent="0">
              <a:buFont typeface="Arial" pitchFamily="34" charset="0"/>
              <a:buNone/>
              <a:defRPr/>
            </a:lvl4pPr>
            <a:lvl5pPr marL="742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69097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43365" y="91441"/>
            <a:ext cx="7121615" cy="100393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2701" y="6629291"/>
            <a:ext cx="468000" cy="23176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 algn="ctr">
              <a:defRPr lang="en-US" sz="1050" b="0" i="0" cap="none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defRPr>
            </a:lvl1pPr>
          </a:lstStyle>
          <a:p>
            <a:pPr defTabSz="457200"/>
            <a:fld id="{8F56E780-2B1B-41BD-BDBE-96B577330593}" type="slidenum">
              <a:rPr lang="en-GB" smtClean="0">
                <a:ln w="13500">
                  <a:solidFill>
                    <a:srgbClr val="B2BB1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rPr>
              <a:pPr defTabSz="457200"/>
              <a:t>‹Nº›</a:t>
            </a:fld>
            <a:endParaRPr lang="en-GB" dirty="0">
              <a:ln w="13500">
                <a:solidFill>
                  <a:srgbClr val="B2BB1E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254839" y="1600200"/>
            <a:ext cx="8525624" cy="360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ext Placeholder 6"/>
          <p:cNvSpPr txBox="1">
            <a:spLocks/>
          </p:cNvSpPr>
          <p:nvPr userDrawn="1"/>
        </p:nvSpPr>
        <p:spPr>
          <a:xfrm>
            <a:off x="7039152" y="6475094"/>
            <a:ext cx="2070339" cy="5381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6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2pPr>
            <a:lvl3pPr marL="723900" indent="-1714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tabLst/>
              <a:defRPr lang="en-US" sz="18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80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50000"/>
              <a:buFont typeface="+mj-lt"/>
              <a:buNone/>
            </a:pPr>
            <a:r>
              <a:rPr lang="es-ES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Bradley Hand ITC" panose="03070402050302030203" pitchFamily="66" charset="0"/>
              </a:rPr>
              <a:t>Somos de </a:t>
            </a:r>
            <a:r>
              <a:rPr lang="es-ES" sz="20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Bradley Hand ITC" panose="03070402050302030203" pitchFamily="66" charset="0"/>
              </a:rPr>
              <a:t>Juarros</a:t>
            </a:r>
            <a:endParaRPr lang="es-ES" sz="2000" b="1" dirty="0">
              <a:solidFill>
                <a:srgbClr val="000000">
                  <a:lumMod val="75000"/>
                  <a:lumOff val="25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7240" y="6581889"/>
            <a:ext cx="741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293674F-60FB-4C45-840A-A2C8481035A3}" type="slidenum">
              <a:rPr lang="en-US" sz="1400" smtClean="0">
                <a:solidFill>
                  <a:schemeClr val="tx1"/>
                </a:solidFill>
                <a:latin typeface="+mj-lt"/>
              </a:rPr>
              <a:pPr/>
              <a:t>‹Nº›</a:t>
            </a:fld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14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70" r:id="rId4"/>
    <p:sldLayoutId id="2147483671" r:id="rId5"/>
    <p:sldLayoutId id="2147483690" r:id="rId6"/>
    <p:sldLayoutId id="2147483702" r:id="rId7"/>
    <p:sldLayoutId id="2147483703" r:id="rId8"/>
    <p:sldLayoutId id="2147483704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534988" indent="-534988" algn="l" defTabSz="914400" rtl="0" eaLnBrk="1" latinLnBrk="0" hangingPunct="1">
        <a:spcBef>
          <a:spcPct val="0"/>
        </a:spcBef>
        <a:buNone/>
        <a:defRPr lang="en-US" sz="2800" b="0" i="0" kern="1200" baseline="0" dirty="0">
          <a:solidFill>
            <a:schemeClr val="tx1">
              <a:lumMod val="75000"/>
              <a:lumOff val="25000"/>
            </a:schemeClr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4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tabLst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1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816695" y="2166703"/>
            <a:ext cx="7447408" cy="2140273"/>
          </a:xfrm>
          <a:prstGeom prst="rect">
            <a:avLst/>
          </a:prstGeom>
        </p:spPr>
        <p:txBody>
          <a:bodyPr/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 smtClean="0">
                <a:latin typeface="Bradley Hand ITC" panose="03070402050302030203" pitchFamily="66" charset="0"/>
              </a:rPr>
              <a:t>Asociación Cultural </a:t>
            </a:r>
          </a:p>
          <a:p>
            <a:pPr algn="ctr"/>
            <a:r>
              <a:rPr lang="es-ES" sz="6600" b="1" dirty="0" smtClean="0">
                <a:latin typeface="Bradley Hand ITC" panose="03070402050302030203" pitchFamily="66" charset="0"/>
              </a:rPr>
              <a:t>San Pedro</a:t>
            </a:r>
            <a:endParaRPr lang="es-ES" sz="8000" b="1" dirty="0">
              <a:solidFill>
                <a:srgbClr val="FFC000">
                  <a:alpha val="95000"/>
                </a:srgb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"/>
    </mc:Choice>
    <mc:Fallback xmlns="">
      <p:transition spd="slow" advTm="4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3365" y="307389"/>
            <a:ext cx="8438685" cy="43088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4000" b="1" i="0" kern="1200" cap="none" spc="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z="2800" dirty="0" smtClean="0">
                <a:solidFill>
                  <a:schemeClr val="bg1"/>
                </a:solidFill>
              </a:rPr>
              <a:t>Ofreciendo </a:t>
            </a:r>
            <a:r>
              <a:rPr lang="es-ES" sz="2800" dirty="0">
                <a:solidFill>
                  <a:schemeClr val="bg1"/>
                </a:solidFill>
              </a:rPr>
              <a:t>actividades variadas y atractivas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68" y="1079631"/>
            <a:ext cx="40077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Realizando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actividades para 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todas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las 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edades.</a:t>
            </a: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Mejorando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la organización e información de cada 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actividad: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Redes sociales (</a:t>
            </a:r>
            <a:r>
              <a:rPr lang="es-ES" sz="2000" dirty="0" err="1" smtClean="0">
                <a:solidFill>
                  <a:srgbClr val="FFFFFF"/>
                </a:solidFill>
                <a:latin typeface="Georgia" pitchFamily="18" charset="0"/>
              </a:rPr>
              <a:t>Twitter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, </a:t>
            </a:r>
            <a:r>
              <a:rPr lang="es-ES" sz="2000" dirty="0" err="1" smtClean="0">
                <a:solidFill>
                  <a:srgbClr val="FFFFFF"/>
                </a:solidFill>
                <a:latin typeface="Georgia" pitchFamily="18" charset="0"/>
              </a:rPr>
              <a:t>Facebook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,…) 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Folletos.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Carteles.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Realizando actividades para todas las edades.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Disponiendo de un fondo económico para la planificación y desarrollo de actividades.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Manteniendo la dinámica de un pueblo activo y alegre.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Todos participan: socios y no socios.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7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177">
        <p14:ripple/>
      </p:transition>
    </mc:Choice>
    <mc:Fallback xmlns="">
      <p:transition spd="slow" advTm="27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3365" y="307389"/>
            <a:ext cx="8438685" cy="43088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4000" b="1" i="0" kern="1200" cap="none" spc="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z="2800" dirty="0" smtClean="0">
                <a:solidFill>
                  <a:schemeClr val="bg1"/>
                </a:solidFill>
              </a:rPr>
              <a:t>Mejorando </a:t>
            </a:r>
            <a:r>
              <a:rPr lang="es-ES" sz="2800" dirty="0">
                <a:solidFill>
                  <a:schemeClr val="bg1"/>
                </a:solidFill>
              </a:rPr>
              <a:t>las infraestructuras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168" y="1127131"/>
            <a:ext cx="40077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Creando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y 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ejecutando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un PLAN de MEJORA comunitario, por ejemplo: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Espacios </a:t>
            </a: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de reunión y celebración, adecuados para todo el año: Local cerrado y adecuación terraza bar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 Mejoras medioambientales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.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Dotación e inventario de material.</a:t>
            </a: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pPr marL="742950" lvl="2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0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74">
        <p14:ripple/>
      </p:transition>
    </mc:Choice>
    <mc:Fallback xmlns="">
      <p:transition spd="slow" advTm="150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918" y="2082599"/>
            <a:ext cx="5298825" cy="1931560"/>
          </a:xfrm>
        </p:spPr>
        <p:txBody>
          <a:bodyPr/>
          <a:lstStyle/>
          <a:p>
            <a:r>
              <a:rPr lang="es-ES" sz="4800" dirty="0" smtClean="0"/>
              <a:t>   Siguientes       pasos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605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97">
        <p14:ripple/>
      </p:transition>
    </mc:Choice>
    <mc:Fallback xmlns="">
      <p:transition spd="slow" advTm="28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8"/>
          <p:cNvGrpSpPr/>
          <p:nvPr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44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bg1">
                      <a:alpha val="0"/>
                    </a:schemeClr>
                  </a:gs>
                  <a:gs pos="44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65" y="445413"/>
            <a:ext cx="8438685" cy="43088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En el 2014 </a:t>
            </a:r>
            <a:r>
              <a:rPr lang="en-US" sz="2800" dirty="0" err="1" smtClean="0">
                <a:solidFill>
                  <a:schemeClr val="bg1"/>
                </a:solidFill>
              </a:rPr>
              <a:t>queremos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hacer</a:t>
            </a:r>
            <a:r>
              <a:rPr lang="en-US" sz="2800" dirty="0" smtClean="0">
                <a:solidFill>
                  <a:schemeClr val="bg1"/>
                </a:solidFill>
              </a:rPr>
              <a:t> un </a:t>
            </a:r>
            <a:r>
              <a:rPr lang="en-US" sz="2800" dirty="0" err="1" smtClean="0">
                <a:solidFill>
                  <a:schemeClr val="bg1"/>
                </a:solidFill>
              </a:rPr>
              <a:t>montón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</a:rPr>
              <a:t>cosas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9168" y="1239167"/>
            <a:ext cx="350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Matanza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Santa Águeda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Carnavales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Fiesta Juventud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rgbClr val="FFFFFF"/>
                </a:solidFill>
                <a:latin typeface="Georgia" pitchFamily="18" charset="0"/>
              </a:rPr>
              <a:t>Paellada</a:t>
            </a: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Semana Cultural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Fiestas del Pollo: Torneos, Concursos, Caldereta, Charanga, Disfraces, Concierto, Hinchables, Toritos, Espuma, Trenecito, etc.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FFFF"/>
                </a:solidFill>
                <a:latin typeface="Georgia" pitchFamily="18" charset="0"/>
              </a:rPr>
              <a:t>Halloween y </a:t>
            </a: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Barbacoa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Georgia" pitchFamily="18" charset="0"/>
              </a:rPr>
              <a:t>Actividades deportivas (marchas, bicicleta, calva…)</a:t>
            </a: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0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6">
        <p:fade/>
      </p:transition>
    </mc:Choice>
    <mc:Fallback xmlns="">
      <p:transition spd="slow" advTm="16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8666" y="2824871"/>
            <a:ext cx="1822722" cy="3403401"/>
          </a:xfrm>
          <a:prstGeom prst="rect">
            <a:avLst/>
          </a:prstGeom>
          <a:solidFill>
            <a:srgbClr val="CFDD4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Serán socios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todos aquellos que,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 habiendo cumplido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6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años en el año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vigente, hayan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pagado la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cuota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correspondiente.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22430" y="2824871"/>
            <a:ext cx="3674853" cy="3403401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u="sng" kern="0" dirty="0">
                <a:solidFill>
                  <a:srgbClr val="FFFFFF"/>
                </a:solidFill>
                <a:latin typeface="+mj-lt"/>
                <a:cs typeface="Arial"/>
              </a:rPr>
              <a:t>Forma de </a:t>
            </a:r>
            <a:r>
              <a:rPr lang="es-ES" sz="1400" b="1" u="sng" kern="0" dirty="0" smtClean="0">
                <a:solidFill>
                  <a:srgbClr val="FFFFFF"/>
                </a:solidFill>
                <a:latin typeface="+mj-lt"/>
                <a:cs typeface="Arial"/>
              </a:rPr>
              <a:t>pago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Pago entre el 1 de Octubre y el 31 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Diciembre:</a:t>
            </a:r>
            <a:endParaRPr lang="es-ES" sz="1400" b="1" kern="0" dirty="0">
              <a:solidFill>
                <a:srgbClr val="FFFFFF"/>
              </a:solidFill>
              <a:latin typeface="+mj-lt"/>
              <a:cs typeface="Arial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sz="1400" b="1" kern="0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De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6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a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11 años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: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10€</a:t>
            </a:r>
            <a:endParaRPr lang="es-ES" sz="1400" b="1" kern="0" dirty="0">
              <a:solidFill>
                <a:srgbClr val="FFFFFF"/>
              </a:solidFill>
              <a:latin typeface="+mj-lt"/>
              <a:cs typeface="Arial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De 12 a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17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años: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20€</a:t>
            </a:r>
            <a:endParaRPr lang="es-ES" sz="1400" b="1" kern="0" dirty="0">
              <a:solidFill>
                <a:srgbClr val="FFFFFF"/>
              </a:solidFill>
              <a:latin typeface="+mj-lt"/>
              <a:cs typeface="Arial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Desde 18 a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64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años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30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€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A partir de </a:t>
            </a:r>
            <a:r>
              <a:rPr lang="es-ES" sz="1400" b="1" kern="0" dirty="0">
                <a:solidFill>
                  <a:srgbClr val="FFFFFF"/>
                </a:solidFill>
                <a:latin typeface="+mj-lt"/>
                <a:cs typeface="Arial"/>
              </a:rPr>
              <a:t>65: </a:t>
            </a: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20€</a:t>
            </a:r>
            <a:endParaRPr lang="es-ES" sz="1400" b="1" kern="0" dirty="0">
              <a:solidFill>
                <a:srgbClr val="FFFFFF"/>
              </a:solidFill>
              <a:latin typeface="+mj-lt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sz="1400" b="1" kern="0" dirty="0">
              <a:solidFill>
                <a:srgbClr val="FFFFFF"/>
              </a:solidFill>
              <a:latin typeface="+mj-lt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El pago se realizará en una sola cuota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 a la cuenta de la Asociación.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Este año, el pago irá desde el 15 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Abril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 hasta el 15 de Agosto (día de la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kern="0" dirty="0" smtClean="0">
                <a:solidFill>
                  <a:srgbClr val="FFFFFF"/>
                </a:solidFill>
                <a:latin typeface="+mj-lt"/>
                <a:cs typeface="Arial"/>
              </a:rPr>
              <a:t>Paella)</a:t>
            </a:r>
            <a:r>
              <a:rPr kumimoji="0" lang="es-ES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, incluido.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87063" y="2824870"/>
            <a:ext cx="2570672" cy="34034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Cuota de fiestas, </a:t>
            </a: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caldereta,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talleres 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infantiles…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Precios </a:t>
            </a: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especiales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para los </a:t>
            </a:r>
            <a:endParaRPr lang="es-ES" sz="1300" b="1" kern="0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demás eventos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:</a:t>
            </a:r>
            <a:endParaRPr lang="es-ES" sz="1300" b="1" kern="0" dirty="0" smtClean="0">
              <a:solidFill>
                <a:srgbClr val="FFFFFF"/>
              </a:solidFill>
              <a:latin typeface="+mj-lt"/>
              <a:cs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matanza,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fiesta 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de la juventud, </a:t>
            </a: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paella,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otras 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comidas, </a:t>
            </a: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excursiones,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actos </a:t>
            </a:r>
            <a:r>
              <a:rPr lang="es-ES" sz="1300" b="1" kern="0" dirty="0">
                <a:solidFill>
                  <a:srgbClr val="FFFFFF"/>
                </a:solidFill>
                <a:latin typeface="+mj-lt"/>
                <a:cs typeface="Arial"/>
              </a:rPr>
              <a:t>deportivos...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142875" y="79375"/>
            <a:ext cx="6710363" cy="642938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Pero necesitamos de tu ayuda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287" y="1841023"/>
            <a:ext cx="8729751" cy="296130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666" y="1104181"/>
            <a:ext cx="1822722" cy="1437641"/>
          </a:xfrm>
          <a:prstGeom prst="rect">
            <a:avLst/>
          </a:prstGeom>
          <a:solidFill>
            <a:srgbClr val="CFDD42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VAMOS A CREAR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UNA LISTA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kern="0" dirty="0" smtClean="0">
                <a:solidFill>
                  <a:srgbClr val="FFFFFF"/>
                </a:solidFill>
                <a:latin typeface="+mj-lt"/>
                <a:cs typeface="Arial"/>
              </a:rPr>
              <a:t>DE SOCIOS</a:t>
            </a:r>
            <a:endParaRPr kumimoji="0" lang="es-ES" sz="1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0502" y="1104181"/>
            <a:ext cx="1822722" cy="14376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Y TE DARÁ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 MUCHAS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 VENTAJAS</a:t>
            </a:r>
            <a:endParaRPr kumimoji="0" lang="es-ES" sz="13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1837" y="1104181"/>
            <a:ext cx="1822722" cy="1437641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HABRÁ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QUE PAGAR UNA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CUOTA ANUAL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868663"/>
      </p:ext>
    </p:extLst>
  </p:cSld>
  <p:clrMapOvr>
    <a:masterClrMapping/>
  </p:clrMapOvr>
  <p:transition spd="med" advTm="29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5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-495486" y="79375"/>
            <a:ext cx="9346188" cy="642938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      Y aunque no nos gusten mucho las reglas, tendremos que poner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alguna: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7181" y="1165051"/>
            <a:ext cx="7056804" cy="512887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lvl="0"/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Organización:</a:t>
            </a:r>
            <a:endParaRPr lang="es-ES" sz="1600" b="1" u="sng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Cada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año será una peña la encargada de la organización de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 lvl="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las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fiestas.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De la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emana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ultural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se encargarán los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miembros de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la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 lvl="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comisión de la semana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cultural.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lvl="0"/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Orden </a:t>
            </a:r>
            <a:r>
              <a:rPr lang="es-ES" sz="1600" b="1" u="sng" dirty="0">
                <a:solidFill>
                  <a:schemeClr val="bg1"/>
                </a:solidFill>
                <a:latin typeface="+mj-lt"/>
              </a:rPr>
              <a:t>de Organizadores: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Casquete.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 err="1">
                <a:solidFill>
                  <a:schemeClr val="bg1"/>
                </a:solidFill>
                <a:latin typeface="+mj-lt"/>
              </a:rPr>
              <a:t>Banchidero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sin nombre: Cencerro I (Ángela, Sara,…).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La </a:t>
            </a:r>
            <a:r>
              <a:rPr lang="es-ES" sz="1600" b="1" dirty="0" err="1">
                <a:solidFill>
                  <a:schemeClr val="bg1"/>
                </a:solidFill>
                <a:latin typeface="+mj-lt"/>
              </a:rPr>
              <a:t>Pedrá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Cencerro.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 err="1">
                <a:solidFill>
                  <a:schemeClr val="bg1"/>
                </a:solidFill>
                <a:latin typeface="+mj-lt"/>
              </a:rPr>
              <a:t>TXapeldun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Peña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La Cogorza.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lvl="1"/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Reuniones </a:t>
            </a:r>
            <a:r>
              <a:rPr lang="es-ES" sz="1600" b="1" u="sng" dirty="0">
                <a:solidFill>
                  <a:schemeClr val="bg1"/>
                </a:solidFill>
                <a:latin typeface="+mj-lt"/>
              </a:rPr>
              <a:t>y cambio de miembros de comisiones: </a:t>
            </a: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Se realizará el cambio de cargos en el puente de los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Santos.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350838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En esa reunión se debatirá sobre las ideas para el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siguiente </a:t>
            </a:r>
          </a:p>
          <a:p>
            <a:pPr marL="360363" lvl="1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año.</a:t>
            </a:r>
            <a:endParaRPr lang="es-ES" sz="1200" b="1" kern="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095" y="1165051"/>
            <a:ext cx="1822722" cy="2216362"/>
            <a:chOff x="540914" y="1165051"/>
            <a:chExt cx="1822722" cy="2216362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862" t="28046" r="38464" b="35977"/>
            <a:stretch/>
          </p:blipFill>
          <p:spPr bwMode="auto">
            <a:xfrm>
              <a:off x="649302" y="1165051"/>
              <a:ext cx="1475118" cy="13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40914" y="1943772"/>
              <a:ext cx="1822722" cy="14376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Arial"/>
                </a:rPr>
                <a:t>NORMAS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721186"/>
      </p:ext>
    </p:extLst>
  </p:cSld>
  <p:clrMapOvr>
    <a:masterClrMapping/>
  </p:clrMapOvr>
  <p:transition spd="med" advTm="2436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-495486" y="79375"/>
            <a:ext cx="9346188" cy="642938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Y, para avanzar, tenemos que obtener ingresos: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7181" y="1068778"/>
            <a:ext cx="7056804" cy="524575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De dónde obtendremos ingresos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Cuota de socios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Lotería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Subvenciones: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Asociación Cultural.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Asociación deportiva.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Publicidad: En trípticos y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carteles, en redes sociales,…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Aportaciones de actividades complementarias de los socios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Aportaciones de los no socios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r>
              <a:rPr lang="es-ES" sz="1600" b="1" u="sng" dirty="0">
                <a:solidFill>
                  <a:schemeClr val="bg1"/>
                </a:solidFill>
                <a:latin typeface="+mj-lt"/>
              </a:rPr>
              <a:t>Plazos de Pago de este año y posteriores</a:t>
            </a:r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:</a:t>
            </a:r>
            <a:endParaRPr lang="es-ES" sz="1600" b="1" u="sng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Este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año, se recogerá la cuota hasta el 15 de Agosto, incluido,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la Paella. La primera actividad de precios diferenciados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entre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Socio y No Socio será la Fiesta de la Juventud.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resto de los años, el pago se realizará, del 1 de Octubre al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31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de Diciembre, mediante ingreso en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cuenta.</a:t>
            </a:r>
          </a:p>
          <a:p>
            <a:pPr marL="273050"/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Revisión </a:t>
            </a:r>
            <a:r>
              <a:rPr lang="es-ES" sz="1600" b="1" u="sng" dirty="0">
                <a:solidFill>
                  <a:schemeClr val="bg1"/>
                </a:solidFill>
                <a:latin typeface="+mj-lt"/>
              </a:rPr>
              <a:t>anual del estado de las cuentas de la </a:t>
            </a:r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Asociación: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Diciembre se publicarán las cuentas anuales y se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elaborarán los presupuestos del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siguiente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año.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459" y="4592222"/>
            <a:ext cx="1822722" cy="2153633"/>
            <a:chOff x="649302" y="3695066"/>
            <a:chExt cx="1822722" cy="2153633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647" t="43396" r="40197" b="21462"/>
            <a:stretch/>
          </p:blipFill>
          <p:spPr bwMode="auto">
            <a:xfrm>
              <a:off x="864964" y="3695066"/>
              <a:ext cx="1311215" cy="128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49302" y="4411058"/>
              <a:ext cx="1822722" cy="14376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Arial"/>
                </a:rPr>
                <a:t>INGRESOS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833389"/>
      </p:ext>
    </p:extLst>
  </p:cSld>
  <p:clrMapOvr>
    <a:masterClrMapping/>
  </p:clrMapOvr>
  <p:transition spd="med" advTm="2436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712" y="1065159"/>
            <a:ext cx="1822722" cy="2306698"/>
            <a:chOff x="6652012" y="1109351"/>
            <a:chExt cx="1822722" cy="2306698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127" t="40389" r="39923" b="19752"/>
            <a:stretch/>
          </p:blipFill>
          <p:spPr bwMode="auto">
            <a:xfrm>
              <a:off x="6881887" y="1109351"/>
              <a:ext cx="1362973" cy="145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652012" y="1978408"/>
              <a:ext cx="1822722" cy="14376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Arial"/>
                </a:rPr>
                <a:t>COMUNICACIÓN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2722" y="1045029"/>
            <a:ext cx="7171263" cy="5343896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r>
              <a:rPr lang="es-ES" sz="1600" b="1" u="sng" dirty="0" smtClean="0">
                <a:solidFill>
                  <a:schemeClr val="bg1"/>
                </a:solidFill>
                <a:latin typeface="+mj-lt"/>
              </a:rPr>
              <a:t>Información: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Cada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socio recibirá vía correo o  correo electrónico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una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hoja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anual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en la que se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indicarán los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ingresos y gastos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del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año,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así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como las actividades 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programadas.</a:t>
            </a:r>
          </a:p>
          <a:p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También recibirá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Calendario anual de las actividades programadas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	y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de las posibles actividades.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Hoja informativa del trimestre.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Cartel de las fiestas.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+mj-lt"/>
              </a:rPr>
              <a:t>Tríptico de las fiestas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r>
              <a:rPr lang="es-ES" sz="1600" b="1" u="sng" dirty="0">
                <a:solidFill>
                  <a:schemeClr val="bg1"/>
                </a:solidFill>
                <a:latin typeface="+mj-lt"/>
              </a:rPr>
              <a:t>Cauce de Propuestas: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Las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propuestas que los socios quieran realizar, se enviarán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marL="273050"/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al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correo de la asociación. Las propuestas pueden ser: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mejora de procedimientos.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presentación de voluntarios.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mejora del pueblo donde invertir el remanente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Correo de Contacto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: </a:t>
            </a:r>
            <a:endParaRPr lang="es-ES" sz="1600" b="1" dirty="0" smtClean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es-ES" sz="16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asociacionsanpedrojuarros@gmail.com</a:t>
            </a:r>
            <a:endParaRPr lang="es-ES" sz="16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6 Título"/>
          <p:cNvSpPr>
            <a:spLocks noGrp="1"/>
          </p:cNvSpPr>
          <p:nvPr>
            <p:ph type="title"/>
          </p:nvPr>
        </p:nvSpPr>
        <p:spPr>
          <a:xfrm>
            <a:off x="-495486" y="79375"/>
            <a:ext cx="9346188" cy="642938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Y pedimos vuestra colaboración y vuestras propuestas: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90497"/>
      </p:ext>
    </p:extLst>
  </p:cSld>
  <p:clrMapOvr>
    <a:masterClrMapping/>
  </p:clrMapOvr>
  <p:transition spd="med" advTm="578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-495486" y="79375"/>
            <a:ext cx="9346188" cy="642938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      Detalle de Cuotas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7" y="802748"/>
            <a:ext cx="8518073" cy="572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121910\AppData\Local\Microsoft\Windows\Temporary Internet Files\Content.IE5\8UJMJ44U\MC9003710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34" y="83129"/>
            <a:ext cx="948511" cy="9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613254"/>
      </p:ext>
    </p:extLst>
  </p:cSld>
  <p:clrMapOvr>
    <a:masterClrMapping/>
  </p:clrMapOvr>
  <p:transition spd="med" advTm="10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9AB4E72-7858-48F1-A40D-12FF09E4BFB8}" type="slidenum">
              <a:rPr lang="en-GB" smtClean="0">
                <a:ln w="13500">
                  <a:solidFill>
                    <a:srgbClr val="B2BB1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rPr>
              <a:pPr defTabSz="457200"/>
              <a:t>19</a:t>
            </a:fld>
            <a:endParaRPr lang="en-GB" dirty="0">
              <a:ln w="13500">
                <a:solidFill>
                  <a:srgbClr val="B2BB1E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9" y="2196853"/>
            <a:ext cx="9178506" cy="25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79284" y="165355"/>
            <a:ext cx="7447408" cy="2140273"/>
          </a:xfrm>
          <a:prstGeom prst="rect">
            <a:avLst/>
          </a:prstGeom>
        </p:spPr>
        <p:txBody>
          <a:bodyPr/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 smtClean="0">
                <a:latin typeface="Bradley Hand ITC" panose="03070402050302030203" pitchFamily="66" charset="0"/>
              </a:rPr>
              <a:t>Y recuerda que sin la colaboración de todos</a:t>
            </a:r>
            <a:endParaRPr lang="es-ES" sz="7200" b="1" dirty="0">
              <a:solidFill>
                <a:srgbClr val="FFC000">
                  <a:alpha val="95000"/>
                </a:srgb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65550" y="5008117"/>
            <a:ext cx="7447408" cy="2140273"/>
          </a:xfrm>
          <a:prstGeom prst="rect">
            <a:avLst/>
          </a:prstGeom>
        </p:spPr>
        <p:txBody>
          <a:bodyPr/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 smtClean="0">
                <a:latin typeface="Bradley Hand ITC" panose="03070402050302030203" pitchFamily="66" charset="0"/>
              </a:rPr>
              <a:t>Es imposible hacerlo….</a:t>
            </a:r>
            <a:endParaRPr lang="es-ES" sz="7200" b="1" dirty="0">
              <a:solidFill>
                <a:srgbClr val="FFC000">
                  <a:alpha val="95000"/>
                </a:srgbClr>
              </a:solidFill>
              <a:latin typeface="Bradley Hand ITC" panose="030704020503020302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2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8">
        <p:fade/>
      </p:transition>
    </mc:Choice>
    <mc:Fallback xmlns="">
      <p:transition spd="slow" advTm="10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012" y="2043382"/>
            <a:ext cx="4727275" cy="2403074"/>
          </a:xfrm>
        </p:spPr>
        <p:txBody>
          <a:bodyPr/>
          <a:lstStyle/>
          <a:p>
            <a:r>
              <a:rPr lang="es-ES" dirty="0" smtClean="0"/>
              <a:t>   Con la ayuda de todos, lo haremos mejor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0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16">
        <p14:vortex/>
      </p:transition>
    </mc:Choice>
    <mc:Fallback xmlns="">
      <p:transition spd="slow" advTm="30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Vista aé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7532"/>
            <a:ext cx="9124768" cy="5900468"/>
          </a:xfrm>
          <a:prstGeom prst="rect">
            <a:avLst/>
          </a:prstGeom>
        </p:spPr>
      </p:pic>
      <p:graphicFrame>
        <p:nvGraphicFramePr>
          <p:cNvPr id="11" name="10 Diagrama"/>
          <p:cNvGraphicFramePr/>
          <p:nvPr/>
        </p:nvGraphicFramePr>
        <p:xfrm>
          <a:off x="343365" y="91441"/>
          <a:ext cx="7121615" cy="100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19AB4E72-7858-48F1-A40D-12FF09E4BFB8}" type="slidenum">
              <a:rPr lang="en-GB" smtClean="0">
                <a:ln w="13500">
                  <a:solidFill>
                    <a:srgbClr val="B2BB1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</a:rPr>
              <a:pPr defTabSz="457200"/>
              <a:t>20</a:t>
            </a:fld>
            <a:endParaRPr lang="en-GB" dirty="0">
              <a:ln w="13500">
                <a:solidFill>
                  <a:srgbClr val="B2BB1E">
                    <a:shade val="2500"/>
                    <a:alpha val="6500"/>
                  </a:srgbClr>
                </a:solidFill>
                <a:prstDash val="solid"/>
              </a:ln>
              <a:solidFill>
                <a:srgbClr val="000000">
                  <a:alpha val="95000"/>
                </a:srgbClr>
              </a:solidFill>
            </a:endParaRPr>
          </a:p>
        </p:txBody>
      </p:sp>
      <p:pic>
        <p:nvPicPr>
          <p:cNvPr id="5" name="4 Imagen" descr="iglesia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79699" y="5234077"/>
            <a:ext cx="1623923" cy="1623923"/>
          </a:xfrm>
          <a:prstGeom prst="rect">
            <a:avLst/>
          </a:prstGeom>
        </p:spPr>
      </p:pic>
      <p:pic>
        <p:nvPicPr>
          <p:cNvPr id="6" name="5 Imagen" descr="Juarro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67656">
            <a:off x="5454131" y="422343"/>
            <a:ext cx="3402403" cy="2551803"/>
          </a:xfrm>
          <a:prstGeom prst="rect">
            <a:avLst/>
          </a:prstGeom>
        </p:spPr>
      </p:pic>
      <p:pic>
        <p:nvPicPr>
          <p:cNvPr id="7" name="6 Imagen" descr="potro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64763" y="5011944"/>
            <a:ext cx="1379237" cy="1846056"/>
          </a:xfrm>
          <a:prstGeom prst="rect">
            <a:avLst/>
          </a:prstGeom>
        </p:spPr>
      </p:pic>
      <p:pic>
        <p:nvPicPr>
          <p:cNvPr id="8" name="7 Imagen" descr="trigo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267041">
            <a:off x="266384" y="1350574"/>
            <a:ext cx="2428875" cy="1885950"/>
          </a:xfrm>
          <a:prstGeom prst="rect">
            <a:avLst/>
          </a:prstGeom>
        </p:spPr>
      </p:pic>
      <p:pic>
        <p:nvPicPr>
          <p:cNvPr id="10" name="9 Imagen" descr="virgen 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7420" y="5509763"/>
            <a:ext cx="1792868" cy="13482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62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FD67FF-0767-4425-868E-C621ED720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C3FD67FF-0767-4425-868E-C621ED720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142875" y="79375"/>
            <a:ext cx="6710363" cy="642938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¿De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dónde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venimos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92" r="87536" b="67689"/>
          <a:stretch/>
        </p:blipFill>
        <p:spPr bwMode="auto">
          <a:xfrm>
            <a:off x="658597" y="998992"/>
            <a:ext cx="9879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00" t="23644" r="2661" b="10908"/>
          <a:stretch/>
        </p:blipFill>
        <p:spPr bwMode="auto">
          <a:xfrm>
            <a:off x="741725" y="2012540"/>
            <a:ext cx="7677509" cy="32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6"/>
          <p:cNvSpPr txBox="1">
            <a:spLocks/>
          </p:cNvSpPr>
          <p:nvPr/>
        </p:nvSpPr>
        <p:spPr>
          <a:xfrm>
            <a:off x="2018581" y="929985"/>
            <a:ext cx="6728604" cy="5381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6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2pPr>
            <a:lvl3pPr marL="723900" indent="-1714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tabLst/>
              <a:defRPr lang="en-US" sz="18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80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50000"/>
              <a:buFont typeface="+mj-lt"/>
              <a:buNone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La Wikipedia dice que somos un pueblo pequeño, con poca gente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…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50000"/>
              <a:buFont typeface="+mj-lt"/>
              <a:buNone/>
            </a:pPr>
            <a:endParaRPr lang="es-ES" sz="20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44268" y="5349379"/>
            <a:ext cx="689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50000"/>
            </a:pPr>
            <a:r>
              <a:rPr lang="es-ES" sz="3600" b="1" dirty="0" smtClean="0">
                <a:solidFill>
                  <a:srgbClr val="6D8D24">
                    <a:lumMod val="75000"/>
                  </a:srgbClr>
                </a:solidFill>
                <a:latin typeface="Bradley Hand ITC" panose="03070402050302030203" pitchFamily="66" charset="0"/>
              </a:rPr>
              <a:t>…y, con tan poca gente, podríamos pensar que es un pueblo aburrido…</a:t>
            </a:r>
            <a:endParaRPr lang="es-ES" sz="3600" b="1" dirty="0">
              <a:solidFill>
                <a:srgbClr val="6D8D24">
                  <a:lumMod val="75000"/>
                </a:srgb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84388"/>
      </p:ext>
    </p:extLst>
  </p:cSld>
  <p:clrMapOvr>
    <a:masterClrMapping/>
  </p:clrMapOvr>
  <p:transition spd="med" advTm="79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96" y="3455198"/>
            <a:ext cx="2950615" cy="22414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3557" name="6 Título"/>
          <p:cNvSpPr>
            <a:spLocks noGrp="1"/>
          </p:cNvSpPr>
          <p:nvPr>
            <p:ph type="title"/>
          </p:nvPr>
        </p:nvSpPr>
        <p:spPr>
          <a:xfrm>
            <a:off x="142875" y="79375"/>
            <a:ext cx="6710363" cy="642938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¿Qué hacemos?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276044" y="757455"/>
            <a:ext cx="8867955" cy="77446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6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spcBef>
                <a:spcPct val="20000"/>
              </a:spcBef>
              <a:buClr>
                <a:srgbClr val="006666"/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rgbClr val="006666"/>
                </a:solidFill>
                <a:latin typeface="+mn-lt"/>
                <a:ea typeface="+mn-ea"/>
                <a:cs typeface="+mn-cs"/>
              </a:defRPr>
            </a:lvl2pPr>
            <a:lvl3pPr marL="723900" indent="-1714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9000"/>
              <a:buFont typeface="Arial" pitchFamily="34" charset="0"/>
              <a:buChar char="•"/>
              <a:defRPr lang="en-US" sz="1800" i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tabLst/>
              <a:defRPr lang="en-US" sz="18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9000"/>
              <a:buFont typeface="Arial" pitchFamily="34" charset="0"/>
              <a:buChar char="•"/>
              <a:defRPr lang="en-US" sz="180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50000"/>
              <a:buFont typeface="+mj-lt"/>
              <a:buNone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Pero todos sabemos que </a:t>
            </a:r>
            <a:r>
              <a:rPr lang="es-ES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no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es así, en </a:t>
            </a:r>
            <a:r>
              <a:rPr lang="es-ES" sz="2400" b="1" dirty="0" err="1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Juarros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se hacen un montón de cosas, y para todo el mundo…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92" y="1364650"/>
            <a:ext cx="3347797" cy="1773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772" y="1925535"/>
            <a:ext cx="3533836" cy="2650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1018">
            <a:off x="277066" y="2271189"/>
            <a:ext cx="3066224" cy="19722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4425">
            <a:off x="6116421" y="1852471"/>
            <a:ext cx="2750736" cy="2063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5276">
            <a:off x="5121329" y="2532976"/>
            <a:ext cx="3290468" cy="24678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958">
            <a:off x="3639634" y="4288334"/>
            <a:ext cx="3387168" cy="2244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6" y="3967669"/>
            <a:ext cx="3304711" cy="24785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5321">
            <a:off x="2499619" y="1718612"/>
            <a:ext cx="1851468" cy="26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8692">
            <a:off x="378531" y="2347554"/>
            <a:ext cx="3056217" cy="22942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1803">
            <a:off x="5559727" y="3572305"/>
            <a:ext cx="3533836" cy="2650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6523">
            <a:off x="1356026" y="4232575"/>
            <a:ext cx="3290416" cy="2467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854647472"/>
      </p:ext>
    </p:extLst>
  </p:cSld>
  <p:clrMapOvr>
    <a:masterClrMapping/>
  </p:clrMapOvr>
  <p:transition spd="med" advTm="29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65463" y="861541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6 Título"/>
          <p:cNvSpPr txBox="1">
            <a:spLocks/>
          </p:cNvSpPr>
          <p:nvPr/>
        </p:nvSpPr>
        <p:spPr>
          <a:xfrm>
            <a:off x="142875" y="79375"/>
            <a:ext cx="6710363" cy="642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¿Qué problemas nos encontramos?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29338" y="861541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" y="859950"/>
            <a:ext cx="3014663" cy="167163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3642" y="1147956"/>
            <a:ext cx="2712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Falta de organización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82716" y="2845616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46591" y="2845616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62" y="2844025"/>
            <a:ext cx="3014663" cy="167163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81755" y="4881450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45630" y="4881450"/>
            <a:ext cx="3014662" cy="1671637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01" y="4879859"/>
            <a:ext cx="3014663" cy="167163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91440" rIns="182880" bIns="91440" anchor="ctr"/>
          <a:lstStyle/>
          <a:p>
            <a:pPr algn="ctr">
              <a:lnSpc>
                <a:spcPts val="2900"/>
              </a:lnSpc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559" y="3132742"/>
            <a:ext cx="29690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Escasa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infraestructura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para llevar a cabo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las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actividades (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locales, 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materiales)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88675" y="3266062"/>
            <a:ext cx="3203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No existe un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calendario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de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actividades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39752" y="1189527"/>
            <a:ext cx="2696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No existe una vía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de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comunicación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oficial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95418" y="2839441"/>
            <a:ext cx="29177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La responsabilidad del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cobro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de cuotas,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recae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en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personas ajenas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a la organización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23227" y="4966304"/>
            <a:ext cx="316464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Se desconoce la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asistencia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a las actividades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,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dificultando las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previsiones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de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las mismas</a:t>
            </a: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55999" y="4931798"/>
            <a:ext cx="32656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No existe una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mentalidad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clara sobre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el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fin de la cuota de fiestas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(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Cuota=caldereta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)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01360" y="4914545"/>
            <a:ext cx="32816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Las actividades surgen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y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se realizan gracias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a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la iniciativa individual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de algunos </a:t>
            </a:r>
            <a:r>
              <a:rPr lang="es-ES" sz="2000" i="1" dirty="0" err="1" smtClean="0">
                <a:solidFill>
                  <a:schemeClr val="bg1"/>
                </a:solidFill>
                <a:latin typeface="Georgia"/>
                <a:cs typeface="Georgia"/>
              </a:rPr>
              <a:t>juarreños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No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existe un equipo gestor.</a:t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1" name="Rectangle 44"/>
          <p:cNvSpPr/>
          <p:nvPr/>
        </p:nvSpPr>
        <p:spPr>
          <a:xfrm>
            <a:off x="3315087" y="914572"/>
            <a:ext cx="25506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No se cuenta con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un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fondo económico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que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respalde la </a:t>
            </a:r>
            <a:endParaRPr lang="es-ES" sz="2000" i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planificación </a:t>
            </a:r>
          </a:p>
          <a:p>
            <a:pPr algn="ctr">
              <a:defRPr/>
            </a:pP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de 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las </a:t>
            </a:r>
            <a:r>
              <a:rPr lang="es-ES" sz="2000" i="1" dirty="0" smtClean="0">
                <a:solidFill>
                  <a:schemeClr val="bg1"/>
                </a:solidFill>
                <a:latin typeface="Georgia"/>
                <a:cs typeface="Georgia"/>
              </a:rPr>
              <a:t>actividades</a:t>
            </a: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s-ES" sz="2000" i="1" dirty="0">
                <a:solidFill>
                  <a:schemeClr val="bg1"/>
                </a:solidFill>
                <a:latin typeface="Georgia"/>
                <a:cs typeface="Georgia"/>
              </a:rPr>
              <a:t>.</a:t>
            </a:r>
            <a:endParaRPr lang="en-US" sz="20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1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5">
        <p:fade/>
      </p:transition>
    </mc:Choice>
    <mc:Fallback xmlns="">
      <p:transition spd="slow" advTm="34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551" y="2099861"/>
            <a:ext cx="3830127" cy="1931560"/>
          </a:xfrm>
        </p:spPr>
        <p:txBody>
          <a:bodyPr/>
          <a:lstStyle/>
          <a:p>
            <a:r>
              <a:rPr lang="es-ES" sz="4800" dirty="0" smtClean="0"/>
              <a:t>   ¿Qué más podemos hacer?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6827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01">
        <p14:ripple/>
      </p:transition>
    </mc:Choice>
    <mc:Fallback xmlns="">
      <p:transition spd="slow" advTm="2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6 Título"/>
          <p:cNvSpPr txBox="1">
            <a:spLocks/>
          </p:cNvSpPr>
          <p:nvPr/>
        </p:nvSpPr>
        <p:spPr>
          <a:xfrm>
            <a:off x="142875" y="79375"/>
            <a:ext cx="6710363" cy="64293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28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¿Cuáles son nuestros objetivos?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024436" y="1212388"/>
            <a:ext cx="7172325" cy="1300459"/>
          </a:xfrm>
          <a:prstGeom prst="roundRect">
            <a:avLst/>
          </a:prstGeom>
          <a:solidFill>
            <a:srgbClr val="5091CD">
              <a:lumMod val="75000"/>
            </a:srgbClr>
          </a:solidFill>
          <a:ln w="952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11725" y="3497846"/>
            <a:ext cx="2879295" cy="1225708"/>
          </a:xfrm>
          <a:prstGeom prst="roundRect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/>
          <a:lstStyle/>
          <a:p>
            <a:pPr lvl="0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GB" sz="2000" b="1" kern="0" dirty="0" err="1" smtClean="0">
                <a:solidFill>
                  <a:prstClr val="white"/>
                </a:solidFill>
                <a:latin typeface="+mj-lt"/>
              </a:rPr>
              <a:t>Creando</a:t>
            </a:r>
            <a:r>
              <a:rPr lang="en-GB" sz="2000" b="1" kern="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kern="0" dirty="0">
                <a:solidFill>
                  <a:prstClr val="white"/>
                </a:solidFill>
                <a:latin typeface="+mj-lt"/>
              </a:rPr>
              <a:t>un </a:t>
            </a:r>
            <a:r>
              <a:rPr lang="en-GB" sz="2000" b="1" kern="0" dirty="0" err="1">
                <a:solidFill>
                  <a:prstClr val="white"/>
                </a:solidFill>
                <a:latin typeface="+mj-lt"/>
              </a:rPr>
              <a:t>equipo</a:t>
            </a:r>
            <a:r>
              <a:rPr lang="en-GB" sz="2000" b="1" kern="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prstClr val="white"/>
                </a:solidFill>
                <a:latin typeface="+mj-lt"/>
              </a:rPr>
              <a:t>directivo</a:t>
            </a:r>
            <a:endParaRPr lang="en-GB" sz="2000" b="1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91020" y="4867967"/>
            <a:ext cx="2788100" cy="1225708"/>
          </a:xfrm>
          <a:prstGeom prst="roundRect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/>
          <a:lstStyle/>
          <a:p>
            <a:pPr lvl="0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s-ES" sz="2000" b="1" kern="0" dirty="0" smtClean="0">
                <a:solidFill>
                  <a:prstClr val="white"/>
                </a:solidFill>
                <a:latin typeface="+mj-lt"/>
              </a:rPr>
              <a:t>Ofreciendo </a:t>
            </a:r>
            <a:r>
              <a:rPr lang="es-ES" sz="2000" b="1" kern="0" dirty="0">
                <a:solidFill>
                  <a:prstClr val="white"/>
                </a:solidFill>
                <a:latin typeface="+mj-lt"/>
              </a:rPr>
              <a:t>actividades variadas y atractivas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079120" y="3497846"/>
            <a:ext cx="2788100" cy="1225708"/>
          </a:xfrm>
          <a:prstGeom prst="roundRect">
            <a:avLst/>
          </a:prstGeom>
          <a:solidFill>
            <a:srgbClr val="000000">
              <a:lumMod val="75000"/>
              <a:lumOff val="25000"/>
            </a:srgbClr>
          </a:solidFill>
          <a:ln w="952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/>
          <a:lstStyle/>
          <a:p>
            <a:pPr lvl="0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GB" sz="2000" b="1" kern="0" dirty="0" err="1" smtClean="0">
                <a:solidFill>
                  <a:prstClr val="white"/>
                </a:solidFill>
                <a:latin typeface="+mj-lt"/>
              </a:rPr>
              <a:t>Mejorando</a:t>
            </a:r>
            <a:r>
              <a:rPr lang="en-GB" sz="2000" b="1" kern="0" dirty="0" smtClean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prstClr val="white"/>
                </a:solidFill>
                <a:latin typeface="+mj-lt"/>
              </a:rPr>
              <a:t>las</a:t>
            </a:r>
            <a:r>
              <a:rPr lang="en-GB" sz="2000" b="1" kern="0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kern="0" dirty="0" err="1">
                <a:solidFill>
                  <a:prstClr val="white"/>
                </a:solidFill>
                <a:latin typeface="+mj-lt"/>
              </a:rPr>
              <a:t>infraestructuras</a:t>
            </a:r>
            <a:endParaRPr lang="en-GB" sz="2000" b="1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9021" y="1177138"/>
            <a:ext cx="6003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Mejorar la organización y gestión de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actividades</a:t>
            </a:r>
            <a:endParaRPr lang="es-ES" sz="2800" dirty="0" smtClean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s-ES" sz="2800" b="1" i="1" dirty="0" smtClean="0">
                <a:solidFill>
                  <a:schemeClr val="bg1"/>
                </a:solidFill>
                <a:latin typeface="+mj-lt"/>
              </a:rPr>
              <a:t>Organizar para optimizar”</a:t>
            </a:r>
            <a:endParaRPr lang="es-ES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25"/>
          <p:cNvSpPr/>
          <p:nvPr/>
        </p:nvSpPr>
        <p:spPr bwMode="auto">
          <a:xfrm>
            <a:off x="2497113" y="2665247"/>
            <a:ext cx="4287800" cy="650230"/>
          </a:xfrm>
          <a:prstGeom prst="roundRect">
            <a:avLst/>
          </a:prstGeom>
          <a:solidFill>
            <a:srgbClr val="5091CD">
              <a:lumMod val="75000"/>
            </a:srgbClr>
          </a:solidFill>
          <a:ln w="9525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408223" y="2695163"/>
            <a:ext cx="233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¿Cómo?</a:t>
            </a:r>
            <a:endParaRPr lang="es-ES" sz="2800" b="1" i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7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9">
        <p:fade/>
      </p:transition>
    </mc:Choice>
    <mc:Fallback xmlns="">
      <p:transition spd="slow" advTm="12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918" y="2082599"/>
            <a:ext cx="5298825" cy="1931560"/>
          </a:xfrm>
        </p:spPr>
        <p:txBody>
          <a:bodyPr/>
          <a:lstStyle/>
          <a:p>
            <a:r>
              <a:rPr lang="es-ES" sz="4800" dirty="0" smtClean="0"/>
              <a:t>    ¿Cómo queremos hacerlo?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2537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18">
        <p14:ripple/>
      </p:transition>
    </mc:Choice>
    <mc:Fallback xmlns="">
      <p:transition spd="slow" advTm="15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365" y="307389"/>
            <a:ext cx="8438685" cy="43088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534988" indent="-534988" algn="l" defTabSz="914400" rtl="0" eaLnBrk="1" latinLnBrk="0" hangingPunct="1">
              <a:spcBef>
                <a:spcPct val="0"/>
              </a:spcBef>
              <a:buNone/>
              <a:defRPr lang="en-US" sz="4000" b="1" i="0" kern="1200" cap="none" spc="50" baseline="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z="2800" smtClean="0">
                <a:solidFill>
                  <a:schemeClr val="bg1"/>
                </a:solidFill>
              </a:rPr>
              <a:t>Creando un equipo directivo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69" y="1150881"/>
            <a:ext cx="41153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coordine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la organización de las actividades por parte de socios y no </a:t>
            </a: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socios y gestione el reparto de responsabilidades.</a:t>
            </a:r>
            <a:endParaRPr lang="es-ES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cree un calendario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de </a:t>
            </a: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actividades.</a:t>
            </a:r>
            <a:endParaRPr lang="es-ES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informe: Creando vías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de comunicación: Web, Folleto Actividades, etc.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realice la gestión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económica: Abonados, presupuestos, búsqueda de subvenciones y sponsors, etc.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cambie la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mentalidad de la cuota de las diferentes actividades.</a:t>
            </a: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busque la participación de todos: </a:t>
            </a:r>
            <a:r>
              <a:rPr lang="es-ES" dirty="0">
                <a:solidFill>
                  <a:srgbClr val="FFFFFF"/>
                </a:solidFill>
                <a:latin typeface="Georgia" pitchFamily="18" charset="0"/>
              </a:rPr>
              <a:t>socios y no </a:t>
            </a: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socios.</a:t>
            </a:r>
            <a:endParaRPr lang="es-ES" dirty="0">
              <a:solidFill>
                <a:srgbClr val="FFFFFF"/>
              </a:solidFill>
              <a:latin typeface="Georgia" pitchFamily="18" charset="0"/>
            </a:endParaRPr>
          </a:p>
          <a:p>
            <a:pPr marL="285750" lvl="1" indent="-285750">
              <a:spcBef>
                <a:spcPct val="0"/>
              </a:spcBef>
              <a:buClr>
                <a:schemeClr val="accent1"/>
              </a:buClr>
              <a:buSzPct val="99000"/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  <a:latin typeface="Georgia" pitchFamily="18" charset="0"/>
              </a:rPr>
              <a:t>Que complemente al Ayuntamiento en las actividades que éste ya no puede mantener.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740">
        <p14:ripple/>
      </p:transition>
    </mc:Choice>
    <mc:Fallback xmlns="">
      <p:transition spd="slow" advTm="27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3|1.2|1.3|1.3|1.9|2|1.9|1.8|1.7|2.1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1|3.9|2.9|3.3|3.1|3.3|3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1|2.3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2|3.1|3.3|3.1|3.1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5|2.3|2.8|0.9|0.8|3.3|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2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|1.1|1.1|1.1|1|1.1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5|3.5|6.3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Content Slides">
  <a:themeElements>
    <a:clrScheme name="Custom 41">
      <a:dk1>
        <a:srgbClr val="000000"/>
      </a:dk1>
      <a:lt1>
        <a:sysClr val="window" lastClr="FFFFFF"/>
      </a:lt1>
      <a:dk2>
        <a:srgbClr val="FDB924"/>
      </a:dk2>
      <a:lt2>
        <a:srgbClr val="996600"/>
      </a:lt2>
      <a:accent1>
        <a:srgbClr val="B2BB1E"/>
      </a:accent1>
      <a:accent2>
        <a:srgbClr val="6D8D24"/>
      </a:accent2>
      <a:accent3>
        <a:srgbClr val="FFC000"/>
      </a:accent3>
      <a:accent4>
        <a:srgbClr val="19398A"/>
      </a:accent4>
      <a:accent5>
        <a:srgbClr val="C2D1D4"/>
      </a:accent5>
      <a:accent6>
        <a:srgbClr val="C00000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noFill/>
          <a:miter lim="800000"/>
        </a:ln>
        <a:effectLst/>
      </a:spPr>
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1129</Words>
  <Application>Microsoft Office PowerPoint</Application>
  <PresentationFormat>Presentación en pantalla (4:3)</PresentationFormat>
  <Paragraphs>217</Paragraphs>
  <Slides>20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Content Slides</vt:lpstr>
      <vt:lpstr>Presentación de PowerPoint</vt:lpstr>
      <vt:lpstr>   Con la ayuda de todos, lo haremos mejor</vt:lpstr>
      <vt:lpstr>¿De dónde venimos?</vt:lpstr>
      <vt:lpstr>¿Qué hacemos?</vt:lpstr>
      <vt:lpstr>Presentación de PowerPoint</vt:lpstr>
      <vt:lpstr>   ¿Qué más podemos hacer?</vt:lpstr>
      <vt:lpstr>Presentación de PowerPoint</vt:lpstr>
      <vt:lpstr>    ¿Cómo queremos hacerlo?</vt:lpstr>
      <vt:lpstr>Presentación de PowerPoint</vt:lpstr>
      <vt:lpstr>Presentación de PowerPoint</vt:lpstr>
      <vt:lpstr>Presentación de PowerPoint</vt:lpstr>
      <vt:lpstr>   Siguientes       pasos</vt:lpstr>
      <vt:lpstr>En el 2014 queremos hacer un montón de cosas</vt:lpstr>
      <vt:lpstr>Pero necesitamos de tu ayuda</vt:lpstr>
      <vt:lpstr>       Y aunque no nos gusten mucho las reglas, tendremos que poner alguna:</vt:lpstr>
      <vt:lpstr>       Y, para avanzar, tenemos que obtener ingresos:</vt:lpstr>
      <vt:lpstr>       Y pedimos vuestra colaboración y vuestras propuestas:</vt:lpstr>
      <vt:lpstr>       Detalle de Cuotas</vt:lpstr>
      <vt:lpstr>Presentación de PowerPoint</vt:lpstr>
      <vt:lpstr>Presentación de PowerPoint</vt:lpstr>
    </vt:vector>
  </TitlesOfParts>
  <Company>Millward Brown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Huerta, Carla (MBMAD pm)</dc:creator>
  <cp:lastModifiedBy>Caja Madrid</cp:lastModifiedBy>
  <cp:revision>548</cp:revision>
  <dcterms:created xsi:type="dcterms:W3CDTF">2013-11-22T08:53:15Z</dcterms:created>
  <dcterms:modified xsi:type="dcterms:W3CDTF">2014-03-30T20:42:39Z</dcterms:modified>
</cp:coreProperties>
</file>